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22"/>
  </p:notesMasterIdLst>
  <p:sldIdLst>
    <p:sldId id="307" r:id="rId2"/>
    <p:sldId id="329" r:id="rId3"/>
    <p:sldId id="365" r:id="rId4"/>
    <p:sldId id="356" r:id="rId5"/>
    <p:sldId id="382" r:id="rId6"/>
    <p:sldId id="384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83" r:id="rId17"/>
    <p:sldId id="380" r:id="rId18"/>
    <p:sldId id="381" r:id="rId19"/>
    <p:sldId id="368" r:id="rId20"/>
    <p:sldId id="369" r:id="rId21"/>
  </p:sldIdLst>
  <p:sldSz cx="9144000" cy="6858000" type="screen4x3"/>
  <p:notesSz cx="6718300" cy="9867900"/>
  <p:defaultTextStyle>
    <a:defPPr>
      <a:defRPr lang="ru-RU"/>
    </a:defPPr>
    <a:lvl1pPr marL="0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394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788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182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5577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969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8365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758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1149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0C4824-8D38-4224-8AE4-D72EA62ADAEE}">
          <p14:sldIdLst/>
        </p14:section>
        <p14:section name="II часть" id="{1958FE37-D60F-43C6-A236-F1233BF33A6A}">
          <p14:sldIdLst>
            <p14:sldId id="307"/>
            <p14:sldId id="329"/>
            <p14:sldId id="365"/>
            <p14:sldId id="356"/>
            <p14:sldId id="382"/>
            <p14:sldId id="384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83"/>
            <p14:sldId id="380"/>
            <p14:sldId id="381"/>
            <p14:sldId id="368"/>
            <p14:sldId id="3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A0"/>
    <a:srgbClr val="0068B4"/>
    <a:srgbClr val="005AA9"/>
    <a:srgbClr val="376092"/>
    <a:srgbClr val="0066B1"/>
    <a:srgbClr val="0067B2"/>
    <a:srgbClr val="146E50"/>
    <a:srgbClr val="0F553E"/>
    <a:srgbClr val="1FA97B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14" autoAdjust="0"/>
    <p:restoredTop sz="98291" autoAdjust="0"/>
  </p:normalViewPr>
  <p:slideViewPr>
    <p:cSldViewPr>
      <p:cViewPr>
        <p:scale>
          <a:sx n="100" d="100"/>
          <a:sy n="100" d="100"/>
        </p:scale>
        <p:origin x="-1074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48475478033303"/>
          <c:y val="7.1481883514154118E-2"/>
          <c:w val="0.8508100437399958"/>
          <c:h val="0.90007824803149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invertIfNegative val="0"/>
          <c:trendline>
            <c:spPr>
              <a:ln w="28575">
                <a:prstDash val="lgDash"/>
              </a:ln>
            </c:spPr>
            <c:trendlineType val="exp"/>
            <c:dispRSqr val="0"/>
            <c:dispEq val="0"/>
          </c:trendline>
          <c:cat>
            <c:strRef>
              <c:f>Лист1!$A$2:$A$38</c:f>
              <c:strCache>
                <c:ptCount val="37"/>
                <c:pt idx="0">
                  <c:v>1 кв.2010</c:v>
                </c:pt>
                <c:pt idx="1">
                  <c:v>2 кв.2010</c:v>
                </c:pt>
                <c:pt idx="2">
                  <c:v>3 кв.2010</c:v>
                </c:pt>
                <c:pt idx="3">
                  <c:v>4 кв.2010</c:v>
                </c:pt>
                <c:pt idx="4">
                  <c:v>1 кв.2011</c:v>
                </c:pt>
                <c:pt idx="5">
                  <c:v>2 кв.2011</c:v>
                </c:pt>
                <c:pt idx="6">
                  <c:v>3 кв.2011</c:v>
                </c:pt>
                <c:pt idx="7">
                  <c:v>4 кв.2011</c:v>
                </c:pt>
                <c:pt idx="8">
                  <c:v>1 кв.2012</c:v>
                </c:pt>
                <c:pt idx="9">
                  <c:v>2 кв.2012</c:v>
                </c:pt>
                <c:pt idx="10">
                  <c:v>3 кв.2012</c:v>
                </c:pt>
                <c:pt idx="11">
                  <c:v>4 кв.2012</c:v>
                </c:pt>
                <c:pt idx="12">
                  <c:v>1 кв.2013</c:v>
                </c:pt>
                <c:pt idx="13">
                  <c:v>2 кв.2013</c:v>
                </c:pt>
                <c:pt idx="14">
                  <c:v>3 кв.2013</c:v>
                </c:pt>
                <c:pt idx="15">
                  <c:v>4 кв.2013</c:v>
                </c:pt>
                <c:pt idx="16">
                  <c:v>1 кв.2014</c:v>
                </c:pt>
                <c:pt idx="17">
                  <c:v>2 кв.2014</c:v>
                </c:pt>
                <c:pt idx="18">
                  <c:v>3 кв.2014</c:v>
                </c:pt>
                <c:pt idx="19">
                  <c:v>4 кв.2014</c:v>
                </c:pt>
                <c:pt idx="20">
                  <c:v>1 кв.2015</c:v>
                </c:pt>
                <c:pt idx="21">
                  <c:v>2 кв.2015</c:v>
                </c:pt>
                <c:pt idx="22">
                  <c:v>3 кв.2015</c:v>
                </c:pt>
                <c:pt idx="23">
                  <c:v>4 кв.2015</c:v>
                </c:pt>
                <c:pt idx="24">
                  <c:v>1 кв.2016</c:v>
                </c:pt>
                <c:pt idx="25">
                  <c:v>2 кв.2016</c:v>
                </c:pt>
                <c:pt idx="26">
                  <c:v>3 кв.2016</c:v>
                </c:pt>
                <c:pt idx="27">
                  <c:v>4 кв.2016</c:v>
                </c:pt>
                <c:pt idx="28">
                  <c:v>1 кв.2017</c:v>
                </c:pt>
                <c:pt idx="29">
                  <c:v>2 кв.2017</c:v>
                </c:pt>
                <c:pt idx="30">
                  <c:v>3 кв.2017</c:v>
                </c:pt>
                <c:pt idx="31">
                  <c:v>4 кв.2017</c:v>
                </c:pt>
                <c:pt idx="32">
                  <c:v>1 кв.2018</c:v>
                </c:pt>
                <c:pt idx="33">
                  <c:v>2 кв.2018</c:v>
                </c:pt>
                <c:pt idx="34">
                  <c:v>3 кв.2018</c:v>
                </c:pt>
                <c:pt idx="35">
                  <c:v>4 кв.2018</c:v>
                </c:pt>
                <c:pt idx="36">
                  <c:v>1 кв.2019</c:v>
                </c:pt>
              </c:strCache>
            </c:strRef>
          </c:cat>
          <c:val>
            <c:numRef>
              <c:f>Лист1!$B$2:$B$38</c:f>
              <c:numCache>
                <c:formatCode>General</c:formatCode>
                <c:ptCount val="37"/>
                <c:pt idx="0">
                  <c:v>174</c:v>
                </c:pt>
                <c:pt idx="1">
                  <c:v>189</c:v>
                </c:pt>
                <c:pt idx="2">
                  <c:v>142</c:v>
                </c:pt>
                <c:pt idx="3">
                  <c:v>111</c:v>
                </c:pt>
                <c:pt idx="4">
                  <c:v>78</c:v>
                </c:pt>
                <c:pt idx="5">
                  <c:v>149</c:v>
                </c:pt>
                <c:pt idx="6">
                  <c:v>139</c:v>
                </c:pt>
                <c:pt idx="7">
                  <c:v>185</c:v>
                </c:pt>
                <c:pt idx="8">
                  <c:v>109</c:v>
                </c:pt>
                <c:pt idx="9">
                  <c:v>167</c:v>
                </c:pt>
                <c:pt idx="10" formatCode="#,##0.00">
                  <c:v>142</c:v>
                </c:pt>
                <c:pt idx="11" formatCode="#,##0.00">
                  <c:v>130</c:v>
                </c:pt>
                <c:pt idx="12" formatCode="#,##0.00">
                  <c:v>90</c:v>
                </c:pt>
                <c:pt idx="13" formatCode="#,##0.00">
                  <c:v>123</c:v>
                </c:pt>
                <c:pt idx="14" formatCode="#,##0.00">
                  <c:v>80</c:v>
                </c:pt>
                <c:pt idx="15" formatCode="#,##0.00">
                  <c:v>94</c:v>
                </c:pt>
                <c:pt idx="16" formatCode="#,##0.00">
                  <c:v>60</c:v>
                </c:pt>
                <c:pt idx="17" formatCode="#,##0.00">
                  <c:v>88</c:v>
                </c:pt>
                <c:pt idx="18" formatCode="#,##0.00">
                  <c:v>65</c:v>
                </c:pt>
                <c:pt idx="19" formatCode="#,##0.00">
                  <c:v>117</c:v>
                </c:pt>
                <c:pt idx="20" formatCode="#,##0.00">
                  <c:v>38</c:v>
                </c:pt>
                <c:pt idx="21" formatCode="#,##0.00">
                  <c:v>52</c:v>
                </c:pt>
                <c:pt idx="22" formatCode="#,##0.00">
                  <c:v>39</c:v>
                </c:pt>
                <c:pt idx="23" formatCode="#,##0.00">
                  <c:v>65</c:v>
                </c:pt>
                <c:pt idx="24" formatCode="#,##0.00">
                  <c:v>50</c:v>
                </c:pt>
                <c:pt idx="25" formatCode="#,##0.00">
                  <c:v>29</c:v>
                </c:pt>
                <c:pt idx="26" formatCode="#,##0.00">
                  <c:v>32</c:v>
                </c:pt>
                <c:pt idx="27" formatCode="#,##0.00">
                  <c:v>44</c:v>
                </c:pt>
                <c:pt idx="28" formatCode="#,##0.00">
                  <c:v>50</c:v>
                </c:pt>
                <c:pt idx="29" formatCode="#,##0.00">
                  <c:v>24</c:v>
                </c:pt>
                <c:pt idx="30" formatCode="#,##0.00">
                  <c:v>24</c:v>
                </c:pt>
                <c:pt idx="31" formatCode="#,##0.00">
                  <c:v>24</c:v>
                </c:pt>
                <c:pt idx="32" formatCode="#,##0.00">
                  <c:v>12</c:v>
                </c:pt>
                <c:pt idx="33" formatCode="#,##0.00">
                  <c:v>9</c:v>
                </c:pt>
                <c:pt idx="34" formatCode="#,##0.00">
                  <c:v>16</c:v>
                </c:pt>
                <c:pt idx="35" formatCode="#,##0.00">
                  <c:v>21</c:v>
                </c:pt>
                <c:pt idx="36" formatCode="#,##0.0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234752"/>
        <c:axId val="57714944"/>
      </c:barChart>
      <c:catAx>
        <c:axId val="148234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57714944"/>
        <c:crosses val="autoZero"/>
        <c:auto val="1"/>
        <c:lblAlgn val="ctr"/>
        <c:lblOffset val="100"/>
        <c:noMultiLvlLbl val="0"/>
      </c:catAx>
      <c:valAx>
        <c:axId val="57714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234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КАР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1 квартал 2017</c:v>
                </c:pt>
                <c:pt idx="1">
                  <c:v>Полугодие 2017</c:v>
                </c:pt>
                <c:pt idx="2">
                  <c:v>9 месяцев 2017</c:v>
                </c:pt>
                <c:pt idx="3">
                  <c:v>2017 год</c:v>
                </c:pt>
                <c:pt idx="4">
                  <c:v>1 квартал 2018</c:v>
                </c:pt>
                <c:pt idx="5">
                  <c:v>Полугодие 2018</c:v>
                </c:pt>
                <c:pt idx="6">
                  <c:v>9 месяцев 2018</c:v>
                </c:pt>
                <c:pt idx="7">
                  <c:v>2018 год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39438</c:v>
                </c:pt>
                <c:pt idx="1">
                  <c:v>59878</c:v>
                </c:pt>
                <c:pt idx="2">
                  <c:v>83125</c:v>
                </c:pt>
                <c:pt idx="3">
                  <c:v>120894</c:v>
                </c:pt>
                <c:pt idx="4">
                  <c:v>50741</c:v>
                </c:pt>
                <c:pt idx="5">
                  <c:v>99592</c:v>
                </c:pt>
                <c:pt idx="6">
                  <c:v>174594</c:v>
                </c:pt>
                <c:pt idx="7">
                  <c:v>363673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236288"/>
        <c:axId val="151914176"/>
      </c:barChart>
      <c:catAx>
        <c:axId val="148236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1914176"/>
        <c:crosses val="autoZero"/>
        <c:auto val="1"/>
        <c:lblAlgn val="ctr"/>
        <c:lblOffset val="100"/>
        <c:noMultiLvlLbl val="0"/>
      </c:catAx>
      <c:valAx>
        <c:axId val="15191417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48236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Сумма поступившего НДС (тыс.руб.)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сумма поступлений налогов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294.60000000000002</c:v>
                </c:pt>
                <c:pt idx="1">
                  <c:v>418.4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140736"/>
        <c:axId val="151970368"/>
      </c:barChart>
      <c:catAx>
        <c:axId val="73140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1970368"/>
        <c:crosses val="autoZero"/>
        <c:auto val="1"/>
        <c:lblAlgn val="ctr"/>
        <c:lblOffset val="100"/>
        <c:noMultiLvlLbl val="0"/>
      </c:catAx>
      <c:valAx>
        <c:axId val="151970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140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Сумма возмещенного НДС (тыс.руб.)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сумма поступлений налогов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2018</c:v>
                </c:pt>
                <c:pt idx="1">
                  <c:v>1944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141760"/>
        <c:axId val="151972096"/>
      </c:barChart>
      <c:catAx>
        <c:axId val="73141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1972096"/>
        <c:crosses val="autoZero"/>
        <c:auto val="1"/>
        <c:lblAlgn val="ctr"/>
        <c:lblOffset val="100"/>
        <c:noMultiLvlLbl val="0"/>
      </c:catAx>
      <c:valAx>
        <c:axId val="151972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141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0.3617</cdr:x>
      <cdr:y>0.29298</cdr:y>
    </cdr:from>
    <cdr:to>
      <cdr:x>0.69865</cdr:x>
      <cdr:y>0.43947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224136" y="1296156"/>
          <a:ext cx="1140358" cy="64806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0.48483</cdr:x>
      <cdr:y>0.32655</cdr:y>
    </cdr:from>
    <cdr:to>
      <cdr:x>0.80681</cdr:x>
      <cdr:y>0.66734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626407" y="1444687"/>
          <a:ext cx="1080120" cy="150764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11264" cy="495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485" y="7"/>
            <a:ext cx="2911264" cy="495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38238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831" y="4748927"/>
            <a:ext cx="5374640" cy="38854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2793"/>
            <a:ext cx="2911264" cy="4951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485" y="9372793"/>
            <a:ext cx="2911264" cy="4951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47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949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423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899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371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848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322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79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73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49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00" b="0">
                <a:solidFill>
                  <a:schemeClr val="bg1"/>
                </a:solidFill>
                <a:latin typeface="+mj-lt"/>
              </a:defRPr>
            </a:lvl1pPr>
            <a:lvl2pPr marL="445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0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5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0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5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0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69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45095" indent="0">
              <a:buNone/>
              <a:defRPr sz="2700"/>
            </a:lvl2pPr>
            <a:lvl3pPr marL="890189" indent="0">
              <a:buNone/>
              <a:defRPr sz="2300"/>
            </a:lvl3pPr>
            <a:lvl4pPr marL="1335281" indent="0">
              <a:buNone/>
              <a:defRPr sz="1900"/>
            </a:lvl4pPr>
            <a:lvl5pPr marL="1780375" indent="0">
              <a:buNone/>
              <a:defRPr sz="1900"/>
            </a:lvl5pPr>
            <a:lvl6pPr marL="2225468" indent="0">
              <a:buNone/>
              <a:defRPr sz="1900"/>
            </a:lvl6pPr>
            <a:lvl7pPr marL="2670564" indent="0">
              <a:buNone/>
              <a:defRPr sz="1900"/>
            </a:lvl7pPr>
            <a:lvl8pPr marL="3115656" indent="0">
              <a:buNone/>
              <a:defRPr sz="1900"/>
            </a:lvl8pPr>
            <a:lvl9pPr marL="3560750" indent="0">
              <a:buNone/>
              <a:defRPr sz="1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45095" indent="0">
              <a:buNone/>
              <a:defRPr sz="1200"/>
            </a:lvl2pPr>
            <a:lvl3pPr marL="890189" indent="0">
              <a:buNone/>
              <a:defRPr sz="1000"/>
            </a:lvl3pPr>
            <a:lvl4pPr marL="1335281" indent="0">
              <a:buNone/>
              <a:defRPr sz="900"/>
            </a:lvl4pPr>
            <a:lvl5pPr marL="1780375" indent="0">
              <a:buNone/>
              <a:defRPr sz="900"/>
            </a:lvl5pPr>
            <a:lvl6pPr marL="2225468" indent="0">
              <a:buNone/>
              <a:defRPr sz="900"/>
            </a:lvl6pPr>
            <a:lvl7pPr marL="2670564" indent="0">
              <a:buNone/>
              <a:defRPr sz="900"/>
            </a:lvl7pPr>
            <a:lvl8pPr marL="3115656" indent="0">
              <a:buNone/>
              <a:defRPr sz="900"/>
            </a:lvl8pPr>
            <a:lvl9pPr marL="356075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44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263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11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Пятиугольник 6"/>
          <p:cNvSpPr/>
          <p:nvPr userDrawn="1"/>
        </p:nvSpPr>
        <p:spPr>
          <a:xfrm>
            <a:off x="251520" y="6345006"/>
            <a:ext cx="8064896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© Федеральная налоговая служба</a:t>
            </a:r>
          </a:p>
        </p:txBody>
      </p:sp>
      <p:sp>
        <p:nvSpPr>
          <p:cNvPr id="9" name="Нашивка 8"/>
          <p:cNvSpPr/>
          <p:nvPr userDrawn="1"/>
        </p:nvSpPr>
        <p:spPr>
          <a:xfrm>
            <a:off x="8398768" y="6345006"/>
            <a:ext cx="493712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6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2E68ACA2-2E73-457A-AE3E-973685B8F762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0" y="1167134"/>
            <a:ext cx="8640960" cy="4998170"/>
          </a:xfrm>
        </p:spPr>
        <p:txBody>
          <a:bodyPr/>
          <a:lstStyle>
            <a:lvl1pPr marL="285750" indent="255588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94455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0259" indent="0">
              <a:buFontTx/>
              <a:buNone/>
              <a:defRPr b="1">
                <a:latin typeface="+mj-lt"/>
              </a:defRPr>
            </a:lvl1pPr>
            <a:lvl2pPr marL="307548" indent="2715">
              <a:defRPr>
                <a:latin typeface="+mj-lt"/>
              </a:defRPr>
            </a:lvl2pPr>
            <a:lvl3pPr marL="536515" indent="-222195">
              <a:tabLst/>
              <a:defRPr>
                <a:latin typeface="+mj-lt"/>
              </a:defRPr>
            </a:lvl3pPr>
            <a:lvl4pPr marL="0" indent="307548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8038" tIns="39019" rIns="78038" bIns="39019" rtlCol="0">
            <a:noAutofit/>
          </a:bodyPr>
          <a:lstStyle/>
          <a:p>
            <a:pPr defTabSz="890189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0"/>
            <a:ext cx="7337192" cy="1105803"/>
          </a:xfrm>
        </p:spPr>
        <p:txBody>
          <a:bodyPr/>
          <a:lstStyle>
            <a:lvl1pPr marL="0" marR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28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1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0259" indent="0">
              <a:buFontTx/>
              <a:buNone/>
              <a:defRPr b="1">
                <a:latin typeface="+mj-lt"/>
              </a:defRPr>
            </a:lvl1pPr>
            <a:lvl2pPr marL="310259" indent="0">
              <a:defRPr>
                <a:latin typeface="+mj-lt"/>
              </a:defRPr>
            </a:lvl2pPr>
            <a:lvl3pPr marL="536515" indent="-222195">
              <a:defRPr>
                <a:latin typeface="+mj-lt"/>
              </a:defRPr>
            </a:lvl3pPr>
            <a:lvl4pPr marL="0" indent="307548">
              <a:defRPr>
                <a:latin typeface="+mj-lt"/>
              </a:defRPr>
            </a:lvl4pPr>
            <a:lvl5pPr marL="122477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0"/>
            <a:ext cx="7337901" cy="1105803"/>
          </a:xfrm>
        </p:spPr>
        <p:txBody>
          <a:bodyPr/>
          <a:lstStyle>
            <a:lvl1pPr marL="0" marR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1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6" y="1012506"/>
            <a:ext cx="7320689" cy="2024630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3429720"/>
            <a:ext cx="7320689" cy="3006404"/>
          </a:xfrm>
        </p:spPr>
        <p:txBody>
          <a:bodyPr anchor="t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450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0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5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03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54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05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56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07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03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1"/>
            <a:ext cx="3644897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435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1606871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5095" indent="0">
              <a:buNone/>
              <a:defRPr sz="1900" b="1"/>
            </a:lvl2pPr>
            <a:lvl3pPr marL="890189" indent="0">
              <a:buNone/>
              <a:defRPr sz="1800" b="1"/>
            </a:lvl3pPr>
            <a:lvl4pPr marL="1335281" indent="0">
              <a:buNone/>
              <a:defRPr sz="1600" b="1"/>
            </a:lvl4pPr>
            <a:lvl5pPr marL="1780375" indent="0">
              <a:buNone/>
              <a:defRPr sz="1600" b="1"/>
            </a:lvl5pPr>
            <a:lvl6pPr marL="2225468" indent="0">
              <a:buNone/>
              <a:defRPr sz="1600" b="1"/>
            </a:lvl6pPr>
            <a:lvl7pPr marL="2670564" indent="0">
              <a:buNone/>
              <a:defRPr sz="1600" b="1"/>
            </a:lvl7pPr>
            <a:lvl8pPr marL="3115656" indent="0">
              <a:buNone/>
              <a:defRPr sz="1600" b="1"/>
            </a:lvl8pPr>
            <a:lvl9pPr marL="35607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5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5095" indent="0">
              <a:buNone/>
              <a:defRPr sz="1900" b="1"/>
            </a:lvl2pPr>
            <a:lvl3pPr marL="890189" indent="0">
              <a:buNone/>
              <a:defRPr sz="1800" b="1"/>
            </a:lvl3pPr>
            <a:lvl4pPr marL="1335281" indent="0">
              <a:buNone/>
              <a:defRPr sz="1600" b="1"/>
            </a:lvl4pPr>
            <a:lvl5pPr marL="1780375" indent="0">
              <a:buNone/>
              <a:defRPr sz="1600" b="1"/>
            </a:lvl5pPr>
            <a:lvl6pPr marL="2225468" indent="0">
              <a:buNone/>
              <a:defRPr sz="1600" b="1"/>
            </a:lvl6pPr>
            <a:lvl7pPr marL="2670564" indent="0">
              <a:buNone/>
              <a:defRPr sz="1600" b="1"/>
            </a:lvl7pPr>
            <a:lvl8pPr marL="3115656" indent="0">
              <a:buNone/>
              <a:defRPr sz="1600" b="1"/>
            </a:lvl8pPr>
            <a:lvl9pPr marL="35607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8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6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>
            <a:lvl1pPr algn="ctr">
              <a:defRPr sz="23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61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0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45095" indent="0">
              <a:buNone/>
              <a:defRPr sz="1200"/>
            </a:lvl2pPr>
            <a:lvl3pPr marL="890189" indent="0">
              <a:buNone/>
              <a:defRPr sz="1000"/>
            </a:lvl3pPr>
            <a:lvl4pPr marL="1335281" indent="0">
              <a:buNone/>
              <a:defRPr sz="900"/>
            </a:lvl4pPr>
            <a:lvl5pPr marL="1780375" indent="0">
              <a:buNone/>
              <a:defRPr sz="900"/>
            </a:lvl5pPr>
            <a:lvl6pPr marL="2225468" indent="0">
              <a:buNone/>
              <a:defRPr sz="900"/>
            </a:lvl6pPr>
            <a:lvl7pPr marL="2670564" indent="0">
              <a:buNone/>
              <a:defRPr sz="900"/>
            </a:lvl7pPr>
            <a:lvl8pPr marL="3115656" indent="0">
              <a:buNone/>
              <a:defRPr sz="900"/>
            </a:lvl8pPr>
            <a:lvl9pPr marL="356075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0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0">
              <a:schemeClr val="accent1">
                <a:lumMod val="45000"/>
                <a:lumOff val="55000"/>
              </a:schemeClr>
            </a:gs>
            <a:gs pos="0">
              <a:schemeClr val="bg1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4" y="490026"/>
            <a:ext cx="7343873" cy="1110281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4" y="1600200"/>
            <a:ext cx="7343873" cy="4835924"/>
          </a:xfrm>
          <a:prstGeom prst="rect">
            <a:avLst/>
          </a:prstGeom>
        </p:spPr>
        <p:txBody>
          <a:bodyPr vert="horz" lIns="104105" tIns="52052" rIns="104105" bIns="5205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2"/>
            <a:ext cx="2133600" cy="365125"/>
          </a:xfrm>
          <a:prstGeom prst="rect">
            <a:avLst/>
          </a:prstGeom>
        </p:spPr>
        <p:txBody>
          <a:bodyPr vert="horz" lIns="104105" tIns="52052" rIns="104105" bIns="52052" rtlCol="0" anchor="ctr"/>
          <a:lstStyle>
            <a:lvl1pPr algn="l" defTabSz="890189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2"/>
            <a:ext cx="2895600" cy="365125"/>
          </a:xfrm>
          <a:prstGeom prst="rect">
            <a:avLst/>
          </a:prstGeom>
        </p:spPr>
        <p:txBody>
          <a:bodyPr vert="horz" lIns="104105" tIns="52052" rIns="104105" bIns="52052" rtlCol="0" anchor="ctr"/>
          <a:lstStyle>
            <a:lvl1pPr algn="ctr" defTabSz="890189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>
            <a:lvl1pPr algn="ctr" defTabSz="890189">
              <a:lnSpc>
                <a:spcPts val="2052"/>
              </a:lnSpc>
              <a:defRPr sz="23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3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</p:sldLayoutIdLst>
  <p:hf hdr="0" ftr="0" dt="0"/>
  <p:txStyles>
    <p:titleStyle>
      <a:lvl1pPr algn="l" defTabSz="890189" rtl="0" eaLnBrk="1" latinLnBrk="0" hangingPunct="1">
        <a:lnSpc>
          <a:spcPts val="4439"/>
        </a:lnSpc>
        <a:spcBef>
          <a:spcPct val="0"/>
        </a:spcBef>
        <a:buNone/>
        <a:defRPr sz="36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259" indent="0" algn="l" defTabSz="89018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259" indent="0" algn="l" defTabSz="890189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8326" indent="-222195" algn="l" defTabSz="890189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7548" algn="just" defTabSz="890189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4773" indent="0" algn="l" defTabSz="890189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48016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106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8205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3298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5095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0189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35281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80375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5468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0564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15656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60750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223224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Итоги контрольной деятельности налоговых органов. Реализация отраслевого подхода в налоговом контроле</a:t>
            </a:r>
            <a:r>
              <a:rPr lang="ru-RU" sz="2800" i="1" dirty="0" smtClean="0">
                <a:cs typeface="Arial" pitchFamily="34" charset="0"/>
              </a:rPr>
              <a:t>  </a:t>
            </a: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85800" y="5379915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 Narrow" pitchFamily="34" charset="0"/>
                <a:cs typeface="Times New Roman" pitchFamily="18" charset="0"/>
              </a:rPr>
              <a:t>Заместитель руководителя УФНС России по Курской области Молчанов Степан Владимирович 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73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831538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2717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РАЗМЕЩЕНИЕ ИНФОРМАЦИИ В ОБЩЕДОСТУПНЫХ ИСТОЧНИКАХ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916832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Информационный ресурс со сведениями об организациях, в отношении которых налоговыми органами через каналы ТКС передана информация о возможном наличии неподтвержденного источника применения налоговой выгоды в виде принятия к вычету сумм НДС.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827584" y="5085184"/>
            <a:ext cx="7337192" cy="1271736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 fontScale="90000" lnSpcReduction="20000"/>
          </a:bodyPr>
          <a:lstStyle>
            <a:lvl1pPr marL="0" marR="0" indent="0" algn="l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Администратор , размещает информацию о продавце на Информационном ресурсе на сайте Хартия-</a:t>
            </a:r>
            <a:r>
              <a:rPr lang="ru-RU" sz="2000" dirty="0" err="1" smtClean="0"/>
              <a:t>апк.рф</a:t>
            </a:r>
            <a:r>
              <a:rPr lang="ru-RU" sz="2000" dirty="0" smtClean="0"/>
              <a:t>. 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9522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АЛГОРИТМ ФОРМИРОВАНИЯ ИНФОРМАЦИОННОГО РЕСУРСА </a:t>
            </a:r>
            <a:br>
              <a:rPr lang="ru-RU" sz="2000" dirty="0" smtClean="0"/>
            </a:br>
            <a:r>
              <a:rPr lang="ru-RU" sz="2000" dirty="0" smtClean="0"/>
              <a:t>ШАГ. 1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9" name="Текст 2"/>
          <p:cNvSpPr txBox="1">
            <a:spLocks noGrp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charset="2"/>
              <a:buChar char="q"/>
            </a:pPr>
            <a:r>
              <a:rPr kumimoji="0" lang="ru-RU" sz="18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Налогоплательщики </a:t>
            </a:r>
            <a:r>
              <a:rPr kumimoji="0"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направляют в территориальные налоговые органы письмо с просьбой информировать о наличии неподтверждённого источника применения налоговой выгоды в виде принятия вычета по НДС по взаимоотношениям с контрагентами на основании данных системы АСК-НДС 2 (</a:t>
            </a:r>
            <a:r>
              <a:rPr kumimoji="0" lang="ru-RU" sz="18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направляется 1 раз</a:t>
            </a:r>
            <a:r>
              <a:rPr kumimoji="0"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начиная с </a:t>
            </a:r>
            <a:r>
              <a:rPr kumimoji="0"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квартала 2018 года бессрочно, </a:t>
            </a:r>
            <a:r>
              <a:rPr kumimoji="0"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распространяется на все последующие периоды</a:t>
            </a:r>
            <a:r>
              <a:rPr kumimoji="0"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kumimoji="0"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charset="2"/>
              <a:buChar char="q"/>
            </a:pPr>
            <a:r>
              <a:rPr kumimoji="0"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Территориальные налоговые органы устанавливают признаки  наличия «разрыва» и направляют </a:t>
            </a:r>
            <a:r>
              <a:rPr kumimoji="0" lang="ru-RU" sz="1800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письмо № 1 </a:t>
            </a:r>
            <a:r>
              <a:rPr kumimoji="0"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участникам связанной цепочки по итогам 3 квартала 2018 года </a:t>
            </a:r>
            <a:r>
              <a:rPr kumimoji="0" lang="ru-RU" sz="18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25.12.2018</a:t>
            </a:r>
          </a:p>
        </p:txBody>
      </p:sp>
    </p:spTree>
    <p:extLst>
      <p:ext uri="{BB962C8B-B14F-4D97-AF65-F5344CB8AC3E}">
        <p14:creationId xmlns:p14="http://schemas.microsoft.com/office/powerpoint/2010/main" val="3180668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АЛГОРИТМ ФОРМИРОВАНИЯ ИНФОРМАЦИОННОГО РЕСУРСА </a:t>
            </a:r>
            <a:br>
              <a:rPr lang="ru-RU" sz="2000" dirty="0" smtClean="0"/>
            </a:br>
            <a:r>
              <a:rPr lang="ru-RU" sz="2000" dirty="0" smtClean="0"/>
              <a:t>ШАГ. 2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772817"/>
            <a:ext cx="6602854" cy="345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797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АЛГОРИТМ ФОРМИРОВАНИЯ ИНФОРМАЦИОННОГО РЕСУРСА </a:t>
            </a:r>
            <a:br>
              <a:rPr lang="ru-RU" sz="2000" dirty="0" smtClean="0"/>
            </a:br>
            <a:r>
              <a:rPr lang="ru-RU" sz="2000" dirty="0" smtClean="0"/>
              <a:t>ШАГ. 3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6767147" cy="438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751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АЛГОРИТМ ФОРМИРОВАНИЯ ИНФОРМАЦИОННОГО РЕСУРСА </a:t>
            </a:r>
            <a:br>
              <a:rPr lang="ru-RU" sz="2000" dirty="0" smtClean="0"/>
            </a:br>
            <a:r>
              <a:rPr lang="ru-RU" sz="2000" dirty="0" smtClean="0"/>
              <a:t>ШАГ. 4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1556792"/>
            <a:ext cx="4570787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239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ОБЯЗАТЕЛЬНЫЙ ПЕРЕЧЕНЬ ДОКУМЕНТОВ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9" name="Текст 2"/>
          <p:cNvSpPr txBox="1">
            <a:spLocks noGrp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Информационное письмо №2 налогового органа о </a:t>
            </a:r>
            <a:r>
              <a:rPr kumimoji="1" lang="ru-RU" sz="2200" b="0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неурегулировании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разрывов;</a:t>
            </a: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endParaRPr kumimoji="1" lang="ru-RU" sz="2200" b="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Согласие поставщика, данное в налоговый орган по ТКС, поэтому поставщик должен его обязательно также передать покупателю;</a:t>
            </a: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endParaRPr kumimoji="1" lang="ru-RU" sz="2200" b="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Квитанция о приеме налоговым органом согласия поставщика, поэтому поставщик должен его обязательно также передать покупателю;</a:t>
            </a: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endParaRPr kumimoji="1" lang="ru-RU" sz="2200" b="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Заявление о раскрытии коммерческой и налоговой тайной, данное покупателю поставщиком</a:t>
            </a:r>
          </a:p>
          <a:p>
            <a:endParaRPr kumimoji="0" lang="ru-RU" sz="1800" dirty="0"/>
          </a:p>
        </p:txBody>
      </p:sp>
    </p:spTree>
    <p:extLst>
      <p:ext uri="{BB962C8B-B14F-4D97-AF65-F5344CB8AC3E}">
        <p14:creationId xmlns:p14="http://schemas.microsoft.com/office/powerpoint/2010/main" val="414727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ОСОБЫЕ УСЛОВИЯ ДЛЯ ДОГОВОРОВ ПОСТАВКИ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9" name="Текст 2"/>
          <p:cNvSpPr txBox="1">
            <a:spLocks noGrp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0" indent="0" algn="l" rtl="0" eaLnBrk="0" fontAlgn="base" hangingPunct="0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Обязательство поставщика представить Согласие в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налоговый </a:t>
            </a: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 и квитанцию о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</a:t>
            </a: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 приеме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</a:t>
            </a: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ТКС. </a:t>
            </a:r>
            <a:endParaRPr kumimoji="1" lang="ru-RU" sz="2200" b="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Согласие поставщика на раскрытие коммерческой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налоговой тайны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части несформированного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источника по цепочке поставщиков товаров (работ, услуг) для принятия к вычету сумм НДС</a:t>
            </a: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договоров поставки производителем Товара собственного производства: - Товар, поставляемый по настоящему Договору, является Товаром собственного производства Поставщика;</a:t>
            </a: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kumimoji="1" lang="ru-RU" sz="22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</a:t>
            </a:r>
            <a:r>
              <a:rPr kumimoji="1"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договоров поставки Товара, приобретенного Поставщиком: - Товар, поставляемый по настоящему Договору, является Товаром, приобретенным Поставщиком непосредственно у сельхозпроизводителя данного Товара;</a:t>
            </a:r>
          </a:p>
          <a:p>
            <a:pPr marL="342900" lvl="0" indent="-342900" algn="just" defTabSz="9144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ru-RU" sz="2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оговорки двух видов.</a:t>
            </a:r>
            <a:endParaRPr kumimoji="0" lang="ru-RU" sz="2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442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ПРЕИМУЩЕСТВА УЧАСТИЯ В ФОРМИРОВАНИИ РЕСУРСА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9" name="Текст 2"/>
          <p:cNvSpPr txBox="1">
            <a:spLocks noGrp="1"/>
          </p:cNvSpPr>
          <p:nvPr>
            <p:ph idx="1"/>
          </p:nvPr>
        </p:nvSpPr>
        <p:spPr bwMode="auto">
          <a:xfrm>
            <a:off x="822646" y="1340768"/>
            <a:ext cx="7320689" cy="504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0" indent="0" algn="l" rtl="0" eaLnBrk="0" fontAlgn="base" hangingPunct="0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взыскать потери с поставщика из-за формирования налогового разрыва: </a:t>
            </a:r>
          </a:p>
          <a:p>
            <a:pPr lvl="1" algn="just">
              <a:lnSpc>
                <a:spcPct val="12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я оговорка Через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покупателем поставщика о, том что есть разрыв на основании письма налоговой инспекции о наличии разрывов за квартал </a:t>
            </a:r>
            <a:r>
              <a:rPr lang="ru-RU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(Действует до вынесения решения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камеральной / выездной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проверке с </a:t>
            </a:r>
            <a:r>
              <a:rPr lang="ru-RU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 и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штрафами за три года).</a:t>
            </a:r>
          </a:p>
          <a:p>
            <a:pPr lvl="1" algn="just">
              <a:lnSpc>
                <a:spcPct val="120000"/>
              </a:lnSpc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статьи 406.1 ГК РФ покупатель на основании такого уведомления поставщику может сам подать УНД и уплатить налог и взыскать имущественную потерю с поставщика (удержать из любых расчетов). Это не </a:t>
            </a:r>
            <a:r>
              <a:rPr lang="ru-RU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убытком,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выступает как имущественная 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потеря на основании договоренности между поставщиком и покупателем, то есть деловой оборот!</a:t>
            </a:r>
          </a:p>
          <a:p>
            <a:endParaRPr kumimoji="0" lang="ru-RU" sz="1800" dirty="0"/>
          </a:p>
        </p:txBody>
      </p:sp>
    </p:spTree>
    <p:extLst>
      <p:ext uri="{BB962C8B-B14F-4D97-AF65-F5344CB8AC3E}">
        <p14:creationId xmlns:p14="http://schemas.microsoft.com/office/powerpoint/2010/main" val="1020393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27720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ПРЕИМУЩЕСТВА УЧАСТИЯ В ФОРМИРОВАНИИ РЕСУРСА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46" y="1606882"/>
            <a:ext cx="7493770" cy="4829253"/>
          </a:xfrm>
        </p:spPr>
        <p:txBody>
          <a:bodyPr>
            <a:normAutofit fontScale="92500" lnSpcReduction="20000"/>
          </a:bodyPr>
          <a:lstStyle/>
          <a:p>
            <a:pPr marL="0" lvl="0" algn="ctr" defTabSz="91440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</a:pPr>
            <a:r>
              <a:rPr lang="ru-RU" sz="2200" b="0" dirty="0">
                <a:solidFill>
                  <a:srgbClr val="000000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Возможность взыскать потери с поставщика из-за формирования налогового разрыва: </a:t>
            </a:r>
          </a:p>
          <a:p>
            <a:pPr marL="0" lvl="0" defTabSz="914400" eaLnBrk="0" fontAlgn="base" hangingPunct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</a:pPr>
            <a:endParaRPr lang="ru-RU" sz="2200" b="0" dirty="0">
              <a:solidFill>
                <a:srgbClr val="000000"/>
              </a:solidFill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marL="457200" lvl="1" indent="0" algn="just" defTabSz="914400" eaLnBrk="0" fontAlgn="base" hangingPunct="0">
              <a:lnSpc>
                <a:spcPct val="120000"/>
              </a:lnSpc>
              <a:spcAft>
                <a:spcPct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2-я оговорка.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нарушение соглашения о заверениях (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есть решение налогового органа о привлечении к ответственности покупателя).</a:t>
            </a:r>
          </a:p>
          <a:p>
            <a:pPr marL="457200" lvl="1" indent="0" algn="just" defTabSz="914400" eaLnBrk="0" fontAlgn="base" hangingPunct="0">
              <a:lnSpc>
                <a:spcPct val="120000"/>
              </a:lnSpc>
              <a:spcAft>
                <a:spcPct val="0"/>
              </a:spcAft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статьи 431.2 ГК РФ при нарушении заверений, включенных в договор, доначисления налогового органа по решению по проверке признаются </a:t>
            </a:r>
            <a:r>
              <a:rPr lang="ru-RU" sz="22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убытком!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457200" lvl="1" indent="0" defTabSz="914400" eaLnBrk="0" fontAlgn="base" hangingPunct="0">
              <a:lnSpc>
                <a:spcPct val="120000"/>
              </a:lnSpc>
              <a:spcAft>
                <a:spcPct val="0"/>
              </a:spcAft>
            </a:pPr>
            <a:endParaRPr lang="ru-RU" sz="2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 defTabSz="914400" eaLnBrk="0" fontAlgn="base" hangingPunct="0">
              <a:lnSpc>
                <a:spcPct val="120000"/>
              </a:lnSpc>
              <a:spcAft>
                <a:spcPct val="0"/>
              </a:spcAft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арбитражная практика по делу компании РИФ (компания выиграла спор по делу с поставщиком вплоть до кассации, Верховный суд отказал в передаче в Президиум)</a:t>
            </a:r>
          </a:p>
          <a:p>
            <a:pPr marL="457200" lvl="1" indent="0" algn="ctr" defTabSz="914400" eaLnBrk="0" fontAlgn="base" hangingPunct="0">
              <a:lnSpc>
                <a:spcPct val="120000"/>
              </a:lnSpc>
              <a:spcAft>
                <a:spcPct val="0"/>
              </a:spcAft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 А53-22858/2016 !!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089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683568" y="540780"/>
            <a:ext cx="8273224" cy="79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2400" i="1" dirty="0">
              <a:solidFill>
                <a:srgbClr val="0054A0"/>
              </a:solidFill>
              <a:latin typeface="Arial Narrow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rgbClr val="0054A0"/>
                </a:solidFill>
              </a:rPr>
              <a:t>Саморегулирование на рынке сельскохозяйственной продукции</a:t>
            </a:r>
            <a:r>
              <a:rPr lang="ru-RU" sz="2400" i="1" dirty="0" smtClean="0">
                <a:solidFill>
                  <a:srgbClr val="0054A0"/>
                </a:solidFill>
                <a:latin typeface="Arial Narrow" pitchFamily="34" charset="0"/>
              </a:rPr>
              <a:t>   </a:t>
            </a:r>
          </a:p>
          <a:p>
            <a:pPr algn="ctr">
              <a:lnSpc>
                <a:spcPct val="150000"/>
              </a:lnSpc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5836" y="2716099"/>
            <a:ext cx="2448272" cy="58144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- переработчик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2852936"/>
            <a:ext cx="1512168" cy="8587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75995" y="1736155"/>
            <a:ext cx="1575792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20169" y="5157192"/>
            <a:ext cx="2423939" cy="8587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Недобросовестный участник рынка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Соединительная линия уступом 9"/>
          <p:cNvCxnSpPr>
            <a:endCxn id="3" idx="0"/>
          </p:cNvCxnSpPr>
          <p:nvPr/>
        </p:nvCxnSpPr>
        <p:spPr>
          <a:xfrm rot="10800000" flipV="1">
            <a:off x="4319973" y="1988183"/>
            <a:ext cx="2458355" cy="727916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9" idx="3"/>
            <a:endCxn id="7" idx="2"/>
          </p:cNvCxnSpPr>
          <p:nvPr/>
        </p:nvCxnSpPr>
        <p:spPr>
          <a:xfrm flipV="1">
            <a:off x="5544108" y="3711649"/>
            <a:ext cx="2088232" cy="187490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212779" y="5210575"/>
            <a:ext cx="648072" cy="7907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130255" y="5191178"/>
            <a:ext cx="648072" cy="7907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38210" y="1196752"/>
            <a:ext cx="1656184" cy="79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2"/>
                </a:solidFill>
              </a:rPr>
              <a:t>Информирование о несформированном источнике вычета по НДС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23" name="Прямая со стрелкой 22"/>
          <p:cNvCxnSpPr>
            <a:stCxn id="3" idx="2"/>
            <a:endCxn id="9" idx="0"/>
          </p:cNvCxnSpPr>
          <p:nvPr/>
        </p:nvCxnSpPr>
        <p:spPr>
          <a:xfrm>
            <a:off x="4319972" y="3297546"/>
            <a:ext cx="12167" cy="18596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5708723" y="4994551"/>
            <a:ext cx="1656184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Разрыв по НДС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04742" y="4433625"/>
            <a:ext cx="1656184" cy="723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2"/>
                </a:solidFill>
              </a:rPr>
              <a:t>Информирование о необходимости устранения разрыва по НДС 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41058" y="1736155"/>
            <a:ext cx="2448272" cy="10573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Ассоциация добросовестных участников рынка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Соединительная линия уступом 34"/>
          <p:cNvCxnSpPr>
            <a:stCxn id="3" idx="2"/>
            <a:endCxn id="34" idx="2"/>
          </p:cNvCxnSpPr>
          <p:nvPr/>
        </p:nvCxnSpPr>
        <p:spPr>
          <a:xfrm rot="5400000" flipH="1">
            <a:off x="2740555" y="1718129"/>
            <a:ext cx="504056" cy="2654778"/>
          </a:xfrm>
          <a:prstGeom prst="bentConnector3">
            <a:avLst>
              <a:gd name="adj1" fmla="val -45352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665194" y="3349865"/>
            <a:ext cx="1656184" cy="723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2"/>
                </a:solidFill>
              </a:rPr>
              <a:t>Информирование о не устранении контрагентом  разрыва по НДС 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41" name="Соединительная линия уступом 40"/>
          <p:cNvCxnSpPr>
            <a:stCxn id="3" idx="2"/>
            <a:endCxn id="7" idx="2"/>
          </p:cNvCxnSpPr>
          <p:nvPr/>
        </p:nvCxnSpPr>
        <p:spPr>
          <a:xfrm rot="16200000" flipH="1">
            <a:off x="5769105" y="1848413"/>
            <a:ext cx="414103" cy="3312368"/>
          </a:xfrm>
          <a:prstGeom prst="bentConnector3">
            <a:avLst>
              <a:gd name="adj1" fmla="val 155204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4926532" y="3504597"/>
            <a:ext cx="1656184" cy="723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НДС перечислен в бюджет за счет контрагента </a:t>
            </a:r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60877" y="4995425"/>
            <a:ext cx="2448272" cy="10573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Хартия.АПК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1115616" y="2781826"/>
            <a:ext cx="12167" cy="22127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1129718" y="4228164"/>
            <a:ext cx="1656184" cy="766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Размещение информации о недобросовестном участнике рынка </a:t>
            </a:r>
            <a:endParaRPr lang="ru-RU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6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460877" y="540780"/>
            <a:ext cx="8495915" cy="50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2400" i="1" dirty="0">
              <a:solidFill>
                <a:srgbClr val="0054A0"/>
              </a:solidFill>
              <a:latin typeface="Arial Narrow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i="1" dirty="0" smtClean="0">
                <a:solidFill>
                  <a:srgbClr val="0054A0"/>
                </a:solidFill>
                <a:latin typeface="Arial Narrow" pitchFamily="34" charset="0"/>
              </a:rPr>
              <a:t>Налоговое планирование и схемы ухода от налогообложения   </a:t>
            </a:r>
          </a:p>
          <a:p>
            <a:pPr algn="ctr">
              <a:lnSpc>
                <a:spcPct val="150000"/>
              </a:lnSpc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186980"/>
            <a:ext cx="221145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Уклонение от уплаты налогов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8609" y="1556792"/>
            <a:ext cx="4050225" cy="21602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ПОЛЕ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221145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Налоговое планирование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2204864"/>
            <a:ext cx="221145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Минимизация налогов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755576" y="3789040"/>
            <a:ext cx="7776864" cy="2592288"/>
          </a:xfrm>
          <a:prstGeom prst="rightArrow">
            <a:avLst/>
          </a:prstGeom>
          <a:gradFill flip="none" rotWithShape="1">
            <a:gsLst>
              <a:gs pos="7480">
                <a:schemeClr val="accent3">
                  <a:lumMod val="75000"/>
                </a:schemeClr>
              </a:gs>
              <a:gs pos="85250">
                <a:srgbClr val="F80005"/>
              </a:gs>
              <a:gs pos="82500">
                <a:srgbClr val="F00009"/>
              </a:gs>
              <a:gs pos="77000">
                <a:srgbClr val="E00011"/>
              </a:gs>
              <a:gs pos="66000">
                <a:srgbClr val="C00021"/>
              </a:gs>
              <a:gs pos="44000">
                <a:schemeClr val="accent3">
                  <a:lumMod val="60000"/>
                  <a:lumOff val="40000"/>
                </a:schemeClr>
              </a:gs>
              <a:gs pos="0">
                <a:schemeClr val="accent3">
                  <a:lumMod val="50000"/>
                </a:schemeClr>
              </a:gs>
              <a:gs pos="88000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Возрастание риска для бизнеса и собственников</a:t>
            </a:r>
          </a:p>
          <a:p>
            <a:pPr algn="ctr"/>
            <a:r>
              <a:rPr lang="ru-RU" dirty="0"/>
              <a:t>Оценка риска Приказ ФНС России от 30.05.2007 N ММ-3-06/333@ </a:t>
            </a:r>
            <a:r>
              <a:rPr lang="ru-RU" dirty="0" smtClean="0"/>
              <a:t>"</a:t>
            </a:r>
            <a:r>
              <a:rPr lang="ru-RU" dirty="0"/>
              <a:t>Об утверждении Концепции системы планирования выездных налоговых проверок"</a:t>
            </a:r>
          </a:p>
        </p:txBody>
      </p:sp>
    </p:spTree>
    <p:extLst>
      <p:ext uri="{BB962C8B-B14F-4D97-AF65-F5344CB8AC3E}">
        <p14:creationId xmlns:p14="http://schemas.microsoft.com/office/powerpoint/2010/main" val="148189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 Narrow" pitchFamily="34" charset="0"/>
                <a:cs typeface="Times New Roman" pitchFamily="18" charset="0"/>
              </a:rPr>
              <a:t>Спасибо за внимание!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4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440339" y="404664"/>
            <a:ext cx="8495915" cy="94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2400" i="1" dirty="0">
              <a:solidFill>
                <a:srgbClr val="0054A0"/>
              </a:solidFill>
              <a:latin typeface="Arial Narrow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i="1" dirty="0" smtClean="0">
                <a:solidFill>
                  <a:srgbClr val="0054A0"/>
                </a:solidFill>
                <a:latin typeface="Arial Narrow" pitchFamily="34" charset="0"/>
              </a:rPr>
              <a:t>Динамика количества выездных налоговых проверок, включенных в план ежеквартально  </a:t>
            </a:r>
          </a:p>
          <a:p>
            <a:pPr algn="ctr">
              <a:lnSpc>
                <a:spcPct val="150000"/>
              </a:lnSpc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03382216"/>
              </p:ext>
            </p:extLst>
          </p:nvPr>
        </p:nvGraphicFramePr>
        <p:xfrm>
          <a:off x="683568" y="1916832"/>
          <a:ext cx="777686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32112" y="1640356"/>
            <a:ext cx="999728" cy="57526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0,7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60232" y="1640357"/>
            <a:ext cx="1152128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813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284240" y="1375604"/>
            <a:ext cx="3273846" cy="1105569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,5 раз увеличение поступлений на 1 ВНП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54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460877" y="540780"/>
            <a:ext cx="8495915" cy="108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2400" i="1" dirty="0">
              <a:solidFill>
                <a:srgbClr val="0054A0"/>
              </a:solidFill>
              <a:latin typeface="Arial Narrow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i="1" dirty="0" smtClean="0">
                <a:solidFill>
                  <a:srgbClr val="0054A0"/>
                </a:solidFill>
                <a:latin typeface="Arial Narrow" pitchFamily="34" charset="0"/>
              </a:rPr>
              <a:t>Динамика поступлений по результатам контрольно-аналитической работы в 2017-2018 г.г.  </a:t>
            </a:r>
          </a:p>
          <a:p>
            <a:pPr algn="ctr">
              <a:lnSpc>
                <a:spcPct val="150000"/>
              </a:lnSpc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40842949"/>
              </p:ext>
            </p:extLst>
          </p:nvPr>
        </p:nvGraphicFramePr>
        <p:xfrm>
          <a:off x="482978" y="1340768"/>
          <a:ext cx="756084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31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81"/>
            <a:ext cx="7337192" cy="551656"/>
          </a:xfrm>
        </p:spPr>
        <p:txBody>
          <a:bodyPr>
            <a:normAutofit/>
          </a:bodyPr>
          <a:lstStyle/>
          <a:p>
            <a:pPr algn="ctr"/>
            <a:r>
              <a:rPr lang="ru-RU" sz="2700" i="1" dirty="0" smtClean="0">
                <a:solidFill>
                  <a:srgbClr val="0054A0"/>
                </a:solidFill>
                <a:latin typeface="Arial Narrow" pitchFamily="34" charset="0"/>
              </a:rPr>
              <a:t>Хартия </a:t>
            </a:r>
            <a:r>
              <a:rPr lang="ru-RU" sz="2700" i="1" dirty="0" err="1" smtClean="0">
                <a:solidFill>
                  <a:srgbClr val="0054A0"/>
                </a:solidFill>
                <a:latin typeface="Arial Narrow" pitchFamily="34" charset="0"/>
              </a:rPr>
              <a:t>сельхозтоваропроизводителей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6724"/>
            <a:ext cx="8468623" cy="476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304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5" y="476672"/>
            <a:ext cx="7980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РЕЗУЛЬТАТЫ</a:t>
            </a:r>
            <a:r>
              <a:rPr lang="ru-RU" b="1" dirty="0">
                <a:solidFill>
                  <a:srgbClr val="005AA9"/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ОТРАСЛЕВОГО ПРОЕКТА ПО ПРЕСЕЧЕНИЮ НЕЗАКОННЫХ СХЕМ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В СЕЛЬСКОХОЗЯЙСТВЕННОЙ ОТРАСЛИ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ЗА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2018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ГОД В КУРСКОЙ ОБЛАСТИ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73535644"/>
              </p:ext>
            </p:extLst>
          </p:nvPr>
        </p:nvGraphicFramePr>
        <p:xfrm>
          <a:off x="467544" y="1772816"/>
          <a:ext cx="3384376" cy="4424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31640" y="2744924"/>
            <a:ext cx="115212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Рост на 42,02%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04636692"/>
              </p:ext>
            </p:extLst>
          </p:nvPr>
        </p:nvGraphicFramePr>
        <p:xfrm>
          <a:off x="4745793" y="1772816"/>
          <a:ext cx="3354599" cy="4424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04248" y="2713447"/>
            <a:ext cx="12961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Снижение на 3,4%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16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 палата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биржа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НАЭСП 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зерновой союз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Союзроссахар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Масложировой союз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союз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производителей молока 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производственных и торговых предприятий рыбного рынка 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свиноводов 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производителей плодов и овощей </a:t>
            </a:r>
          </a:p>
          <a:p>
            <a:pPr marL="449263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Хартии по противодействию незаконным действиям на рынке оборота сельхозпродукции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СОЗДАНИЕ ИНФОРМАЦИОННОГО РЕСУРСА ЯВЛЯЕТСЯ </a:t>
            </a:r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ОБЩЕСТВЕННОЙ ИНИЦИАТИВНОЙ </a:t>
            </a: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ПОДДЕРЖИВАЕТСЯ МНОГИМИ ОБЩЕСТВЕННЫМИ ОРГАНИЗАЦИЯМИ К КОТОРЫМ ОТНОСЯТСЯ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i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733256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Администратор ресурса 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Ассоциация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добросовестных участников рынка АПК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23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22635" y="501081"/>
            <a:ext cx="7337192" cy="911695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ПРИНЦИПЫ ВЕДЕНИЯ ИНФОРМАЦИОННОГО РЕСУРСА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467544" y="1196752"/>
            <a:ext cx="7920880" cy="5239383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охраняемой законом тайны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тайны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Согласие участников и их поста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налоговому органу по утвержденной форме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общедоступность сведений, которые составляют налоговую тайну </a:t>
            </a:r>
          </a:p>
          <a:p>
            <a:pPr lvl="1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15.11.2016 № ММВ-7-17/615, Форма по КНД 1110058);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Коммерческой тайны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Согласие участников на общедоступность сведений коммерческого характера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о наличии признаков несформированного источника применения налоговых вычетов по НДС по операциям с ними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(Отдельным заявлением или условия в договор);</a:t>
            </a:r>
          </a:p>
          <a:p>
            <a:pPr lvl="2">
              <a:lnSpc>
                <a:spcPct val="120000"/>
              </a:lnSpc>
            </a:pPr>
            <a:endParaRPr lang="ru-RU" sz="16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 возможно предоставлять начиная с 25.10.2018</a:t>
            </a:r>
          </a:p>
          <a:p>
            <a:pPr>
              <a:lnSpc>
                <a:spcPct val="120000"/>
              </a:lnSpc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16168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46" y="1606882"/>
            <a:ext cx="7493770" cy="4630429"/>
          </a:xfrm>
        </p:spPr>
        <p:txBody>
          <a:bodyPr>
            <a:normAutofit lnSpcReduction="10000"/>
          </a:bodyPr>
          <a:lstStyle/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презумпция добросовестности 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налогоплательщика;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</a:t>
            </a: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добросовестной 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конкуренции</a:t>
            </a: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числе, за счет повышения налоговой дисциплины участников и создания условий для равных принципов 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ценообразования;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</a:t>
            </a: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добровольное взаимодействие налогоплательщиков между собой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тсутствие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репутационных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рисков 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является источником критериев самостоятельной оценки рисков при выборе контрагентов;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запретов/рекомендаций по совершению/не совершению/расторжению сделок с включенными в него 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лицами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r>
              <a:rPr 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недискриминационного доступа всех заинтересованных лиц к получению информации</a:t>
            </a:r>
          </a:p>
          <a:p>
            <a:pPr marL="767459" indent="-457200">
              <a:buFont typeface="Wingdings" panose="05000000000000000000" pitchFamily="2" charset="2"/>
              <a:buChar char="q"/>
            </a:pPr>
            <a:endPara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67459" indent="-457200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ПРИНЦИПЫ ВЕДЕНИЯ ИНФОРМАЦИОННОГО РЕСУРСА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72736244"/>
      </p:ext>
    </p:extLst>
  </p:cSld>
  <p:clrMapOvr>
    <a:masterClrMapping/>
  </p:clrMapOvr>
</p:sld>
</file>

<file path=ppt/theme/theme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8443</TotalTime>
  <Words>904</Words>
  <Application>Microsoft Office PowerPoint</Application>
  <PresentationFormat>Экран (4:3)</PresentationFormat>
  <Paragraphs>126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7_Present_FNS2012_A4</vt:lpstr>
      <vt:lpstr>Итоги контрольной деятельности налоговых органов. Реализация отраслевого подхода в налоговом контроле  </vt:lpstr>
      <vt:lpstr>Презентация PowerPoint</vt:lpstr>
      <vt:lpstr>Презентация PowerPoint</vt:lpstr>
      <vt:lpstr>Презентация PowerPoint</vt:lpstr>
      <vt:lpstr>Хартия сельхозтоваропроизводителей</vt:lpstr>
      <vt:lpstr>Презентация PowerPoint</vt:lpstr>
      <vt:lpstr>СОЗДАНИЕ ИНФОРМАЦИОННОГО РЕСУРСА ЯВЛЯЕТСЯ ОБЩЕСТВЕННОЙ ИНИЦИАТИВНОЙ И ПОДДЕРЖИВАЕТСЯ МНОГИМИ ОБЩЕСТВЕННЫМИ ОРГАНИЗАЦИЯМИ К КОТОРЫМ ОТНОСЯТСЯ </vt:lpstr>
      <vt:lpstr>ПРИНЦИПЫ ВЕДЕНИЯ ИНФОРМАЦИОННОГО РЕСУРСА </vt:lpstr>
      <vt:lpstr>ПРИНЦИПЫ ВЕДЕНИЯ ИНФОРМАЦИОННОГО РЕСУРСА </vt:lpstr>
      <vt:lpstr> РАЗМЕЩЕНИЕ ИНФОРМАЦИИ В ОБЩЕДОСТУПНЫХ ИСТОЧНИКАХ  </vt:lpstr>
      <vt:lpstr> АЛГОРИТМ ФОРМИРОВАНИЯ ИНФОРМАЦИОННОГО РЕСУРСА  ШАГ. 1 </vt:lpstr>
      <vt:lpstr> АЛГОРИТМ ФОРМИРОВАНИЯ ИНФОРМАЦИОННОГО РЕСУРСА  ШАГ. 2 </vt:lpstr>
      <vt:lpstr> АЛГОРИТМ ФОРМИРОВАНИЯ ИНФОРМАЦИОННОГО РЕСУРСА  ШАГ. 3 </vt:lpstr>
      <vt:lpstr> АЛГОРИТМ ФОРМИРОВАНИЯ ИНФОРМАЦИОННОГО РЕСУРСА  ШАГ. 4 </vt:lpstr>
      <vt:lpstr> ОБЯЗАТЕЛЬНЫЙ ПЕРЕЧЕНЬ ДОКУМЕНТОВ </vt:lpstr>
      <vt:lpstr> ОСОБЫЕ УСЛОВИЯ ДЛЯ ДОГОВОРОВ ПОСТАВКИ </vt:lpstr>
      <vt:lpstr> ПРЕИМУЩЕСТВА УЧАСТИЯ В ФОРМИРОВАНИИ РЕСУРСА </vt:lpstr>
      <vt:lpstr> ПРЕИМУЩЕСТВА УЧАСТИЯ В ФОРМИРОВАНИИ РЕСУРСА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Молчанов Степан Владимирович</cp:lastModifiedBy>
  <cp:revision>392</cp:revision>
  <cp:lastPrinted>2019-01-28T06:49:44Z</cp:lastPrinted>
  <dcterms:created xsi:type="dcterms:W3CDTF">2015-03-27T13:19:33Z</dcterms:created>
  <dcterms:modified xsi:type="dcterms:W3CDTF">2019-03-11T15:55:47Z</dcterms:modified>
</cp:coreProperties>
</file>